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5685-69FE-B6CE-2F9E-478CF214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FC0B2-5257-ADF9-434B-A9461241F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7E64-F956-DD0B-186D-B45C31C4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AB31-A638-5043-00C8-ACA8334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FE3D-3C59-62BB-3A2F-9F56DA02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6933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E21B-4470-BD2F-6C6C-CE6E0B65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CE6C4-46AA-ED2C-9C25-3838EE0B3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9C92-3A94-CE58-166F-15F11408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4AD9-4E2B-2E59-98AD-158B668F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8350-5CDA-DB17-F62C-DA953E23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80256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2A64-FB70-2988-5C72-83A8A1060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ACC99-8D99-104A-2CF8-74377035A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F2DA0-0D03-C9CA-D113-F60E686C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994A-BE7A-4232-3A36-1CB58441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D1A7-A6FA-CB25-2CF0-5829B4B7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0515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E83-4157-B71C-332C-3750DCC4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6507-B105-6C1C-3366-58CCC4DF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6A57-62C1-3AED-55C6-1F96CE94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AE7A-A783-16FC-0AEC-714988E2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739E-DB3A-7584-890B-3D4B6D59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6804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C6F-E18B-997C-5808-69266060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1AEA3-2BF0-8E8E-39F7-712ED2F04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91E2-A1F2-A184-B6AD-FDC0F554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1D26-2468-7465-FA91-F3C041F4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D8588-3704-0028-0E85-A9D35211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6975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3BAC-9C80-87C1-7204-0AC931C4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31CD-D435-3E96-C623-B03956766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735DA-E957-C625-1AE2-2135A970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13CEB-6325-9FF0-EC6D-56A89B6B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D4EE1-55C9-A5C5-8253-187F7B38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D573-4E18-94F4-DC6D-496CA7DD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654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2977-E0C7-EB3C-1977-BF37E0C0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029CC-61F8-CE3D-183D-288B97B67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7628B-55DE-7FB5-9EEE-5BD42EE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08320-1B39-1C93-BF54-2FACB9BB9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022DA-3F1B-8738-CBD6-C469B6799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39200-9FC1-5A62-52CF-D2608726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5768D-9CEB-6208-BE91-E1686901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25042-C007-A8DD-A6BA-9E8D3CE1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7496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189E-80A2-1CE7-A9A4-195983A1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397D-F6FE-A71D-F537-22BDA066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D6F9D-6130-1219-F7CD-5CB1D5F5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504A-7CFE-48AE-CBEF-9E682F95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9715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F9B26-0D1C-6E5F-ACA7-D2BF22B0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0A0CF-5EBE-8A13-6ECE-A9544EE6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7106A-5892-F8C3-9BBB-ED2F88D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5765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3ECE-F372-C30F-FC0B-EAEA6D9F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C795-5292-D7A1-75F7-ACF60AC0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E166C-D74A-9E62-AB17-5AA79A42C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C9D4C-8396-DC69-929B-48B83225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2026-CE68-F8AB-0264-D71E8E5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44272-65F2-02C7-5C86-C7336086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2171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EF61-89F4-B65C-0AD4-EBA6B7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6CAA7-3A96-7BDA-B039-6F0A2172C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9F042-8C61-DE0C-6F2C-EA912BA9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0BF0-E1CE-68FE-7DE1-B3AF3935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4806-B804-3B6D-3F0D-B442FA59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404F-AC2A-8115-DD20-F1DB2E4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095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D738C-B4BB-4B6B-3E8E-D384444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78D50-94EB-BFEE-C5CF-6B03C7D30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3E0B-097B-9865-1F28-71BB2DCFF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EFFE8-5CB2-4E79-A915-B1625B3F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8575-2B27-CB2B-2D0A-7D689E17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1594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5A0CF-45FD-3A0C-1DEF-BE11B87F7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l-GR" sz="4100">
                <a:solidFill>
                  <a:srgbClr val="FFFFFF"/>
                </a:solidFill>
              </a:rPr>
              <a:t>Διερεύνηση της επίδρασης των υπερπαραμέτρων στη διαδικασία δειγματοληψίας</a:t>
            </a:r>
            <a:br>
              <a:rPr lang="el-GR" sz="4100">
                <a:solidFill>
                  <a:srgbClr val="FFFFFF"/>
                </a:solidFill>
              </a:rPr>
            </a:br>
            <a:r>
              <a:rPr lang="el-GR" sz="4100">
                <a:solidFill>
                  <a:srgbClr val="FFFFFF"/>
                </a:solidFill>
              </a:rPr>
              <a:t>Diffusion Models για παραγωγή εικόνας από κείμενο</a:t>
            </a:r>
            <a:endParaRPr lang="en-CY" sz="4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22396-8D25-9DC3-3C13-31E5AAF90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l-GR" sz="1700"/>
              <a:t>‘Ονομα: Ραφαηλία Αντωνίου</a:t>
            </a:r>
          </a:p>
          <a:p>
            <a:pPr algn="l"/>
            <a:r>
              <a:rPr lang="el-GR" sz="1700"/>
              <a:t>ΑΦΤ:19531</a:t>
            </a:r>
          </a:p>
          <a:p>
            <a:pPr algn="l"/>
            <a:r>
              <a:rPr lang="el-GR" sz="1700"/>
              <a:t>Τμήμα: Μηχανικών Ηλεκτρονικών Υπολογιστών και Πληροφορικής</a:t>
            </a:r>
          </a:p>
          <a:p>
            <a:pPr algn="l"/>
            <a:r>
              <a:rPr lang="el-GR" sz="1700"/>
              <a:t>Επιβλέπων: Σωτήρης Χατζής</a:t>
            </a:r>
            <a:endParaRPr lang="en-CY" sz="1700"/>
          </a:p>
        </p:txBody>
      </p:sp>
    </p:spTree>
    <p:extLst>
      <p:ext uri="{BB962C8B-B14F-4D97-AF65-F5344CB8AC3E}">
        <p14:creationId xmlns:p14="http://schemas.microsoft.com/office/powerpoint/2010/main" val="258138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6FEA-8AAB-6BB9-D772-8F43C54F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9" y="457201"/>
            <a:ext cx="3254556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EULER A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F184-4ADA-52EB-C2AD-7689277F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inference steps οδηγεί σε μείωση της LPIPS</a:t>
            </a:r>
            <a:endParaRPr lang="en-US" sz="1800" dirty="0"/>
          </a:p>
          <a:p>
            <a:r>
              <a:rPr lang="el-GR" sz="1800" dirty="0"/>
              <a:t>Η μεγαλύτερη μείωση παρατηρείται από 10 σε 20 steps</a:t>
            </a:r>
            <a:endParaRPr lang="en-US" sz="1800" dirty="0"/>
          </a:p>
          <a:p>
            <a:r>
              <a:rPr lang="el-GR" sz="1800" dirty="0"/>
              <a:t>Σε υψηλότερα steps η βελτίωση είναι ηπιότερη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CFG οδηγεί σε αύξηση της LPIPS</a:t>
            </a:r>
            <a:endParaRPr lang="en-US" sz="1800" dirty="0"/>
          </a:p>
          <a:p>
            <a:r>
              <a:rPr lang="el-GR" sz="1800" dirty="0"/>
              <a:t>Υψηλό CFG προκαλεί μεγαλύτερη οπτική διαφοροποίηση</a:t>
            </a:r>
            <a:endParaRPr lang="en-US" sz="1800" dirty="0"/>
          </a:p>
          <a:p>
            <a:r>
              <a:rPr lang="el-GR" sz="1800" dirty="0"/>
              <a:t>Το φαινόμενο είναι εντονότερο σε χαμηλό αριθμό inference steps</a:t>
            </a:r>
            <a:endParaRPr lang="en-US" sz="1800" dirty="0"/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EE1C223E-C9F6-5F2B-C965-7AFF3087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6" y="3873910"/>
            <a:ext cx="3126079" cy="2329664"/>
          </a:xfrm>
          <a:prstGeom prst="rect">
            <a:avLst/>
          </a:prstGeom>
        </p:spPr>
      </p:pic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97E57F3-4921-192D-446C-DCFB05B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6" y="669363"/>
            <a:ext cx="3290579" cy="27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0D15-493B-6C1B-8156-4836F4D0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DPM++ 2M Karras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BA4315-F734-568D-B965-313D1559A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580355" cy="553421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  <a:endParaRPr lang="el-GR" sz="1800" b="1" dirty="0"/>
          </a:p>
          <a:p>
            <a:r>
              <a:rPr lang="el-GR" sz="1800" dirty="0"/>
              <a:t>Η αύξηση των inference steps οδηγεί σε συστηματική μείωση της LPIPS</a:t>
            </a:r>
            <a:endParaRPr lang="en-US" sz="1800" dirty="0"/>
          </a:p>
          <a:p>
            <a:r>
              <a:rPr lang="el-GR" sz="1800" dirty="0"/>
              <a:t>Η μεγαλύτερη βελτίωση παρατηρείται από 10 σε 20 steps</a:t>
            </a:r>
            <a:endParaRPr lang="en-US" sz="1800" dirty="0"/>
          </a:p>
          <a:p>
            <a:r>
              <a:rPr lang="el-GR" sz="1800" dirty="0"/>
              <a:t>Από τα 20 στα 30 steps η μείωση συνεχίζεται με ηπιότερο ρυθμό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CFG αυξάνει την LPIPS, υποδηλώνοντας μεγαλύτερη οπτική διαφοροποίηση</a:t>
            </a:r>
            <a:endParaRPr lang="en-US" sz="1800" dirty="0"/>
          </a:p>
          <a:p>
            <a:r>
              <a:rPr lang="el-GR" sz="1800" dirty="0"/>
              <a:t>Περισσότερα inference steps μετριάζουν το φαινόμενο over-guidance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7465D709-8850-9784-080A-2D2149077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672349"/>
            <a:ext cx="3290579" cy="2724591"/>
          </a:xfrm>
          <a:prstGeom prst="rect">
            <a:avLst/>
          </a:prstGeom>
        </p:spPr>
      </p:pic>
      <p:pic>
        <p:nvPicPr>
          <p:cNvPr id="5" name="Content Placeholder 4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F6D5F142-083D-C914-C3BB-A946B097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511388"/>
            <a:ext cx="3290578" cy="27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1C253-CF02-C9FA-0E20-028A77AA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ΑΠΟΤΕΛΕΣΜΑΤΑ CLIP image similarity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 DDIM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E0FAE5F-52AC-58D8-7E70-AAE13E8A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CFG επηρεάζει ήπια τη σημασιολογική σταθερότητα</a:t>
            </a:r>
          </a:p>
          <a:p>
            <a:r>
              <a:rPr lang="el-GR" sz="2000" dirty="0"/>
              <a:t>Σε υψηλό CFG παρατηρείται μείωση της semantic consistency</a:t>
            </a:r>
          </a:p>
        </p:txBody>
      </p: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4DBC0F79-21FE-3630-442C-4B03ADE11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9" y="1671484"/>
            <a:ext cx="4608191" cy="34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7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F4839-B24C-F3D5-8A1F-2C21E869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ΑΠΟΤΕΛΕΣΜΑΤΑ CLIP image similarity </a:t>
            </a:r>
            <a:r>
              <a:rPr lang="en-US" sz="3400" dirty="0" err="1">
                <a:solidFill>
                  <a:srgbClr val="FFFFFF"/>
                </a:solidFill>
              </a:rPr>
              <a:t>γι</a:t>
            </a:r>
            <a:r>
              <a:rPr lang="en-US" sz="3400" dirty="0">
                <a:solidFill>
                  <a:srgbClr val="FFFFFF"/>
                </a:solidFill>
              </a:rPr>
              <a:t>α </a:t>
            </a:r>
            <a:r>
              <a:rPr lang="el-GR" sz="3400" dirty="0">
                <a:solidFill>
                  <a:srgbClr val="FFFFFF"/>
                </a:solidFill>
              </a:rPr>
              <a:t>Ε</a:t>
            </a:r>
            <a:r>
              <a:rPr lang="en-US" sz="3400" dirty="0">
                <a:solidFill>
                  <a:srgbClr val="FFFFFF"/>
                </a:solidFill>
              </a:rPr>
              <a:t>ULER A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CB6DBF-BBE9-D808-69ED-49E77EBA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CFG βελτιώνει τη σημασιολογική σταθερότητα στη μετάβαση 20 → 30 steps</a:t>
            </a:r>
            <a:endParaRPr lang="en-US" sz="2000" dirty="0"/>
          </a:p>
          <a:p>
            <a:r>
              <a:rPr lang="el-GR" sz="2000" dirty="0"/>
              <a:t>Το υψηλό CFG ενισχύει τη συνέπεια μεταξύ διαδοχικών εικόνων</a:t>
            </a:r>
            <a:endParaRPr lang="en-US" sz="2000" dirty="0"/>
          </a:p>
          <a:p>
            <a:r>
              <a:rPr lang="el-GR" sz="2000" dirty="0"/>
              <a:t>Η θετική αυτή επίδραση εμφανίζεται όταν χρησιμοποιούνται επαρκή inference steps</a:t>
            </a:r>
            <a:endParaRPr lang="en-US" sz="2000" dirty="0"/>
          </a:p>
        </p:txBody>
      </p:sp>
      <p:pic>
        <p:nvPicPr>
          <p:cNvPr id="8" name="Content Placeholder 7" descr="A graph with a line&#10;&#10;AI-generated content may be incorrect.">
            <a:extLst>
              <a:ext uri="{FF2B5EF4-FFF2-40B4-BE49-F238E27FC236}">
                <a16:creationId xmlns:a16="http://schemas.microsoft.com/office/drawing/2014/main" id="{FDA45C8A-2C89-9D54-4FD8-32598D19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91" y="1617785"/>
            <a:ext cx="3878663" cy="3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1ED5A-94E2-02CF-BFFA-E63743E7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ΑΠΟΤΕΛΕΣΜΑΤΑ CLIP image similarity </a:t>
            </a:r>
            <a:r>
              <a:rPr lang="en-US" sz="3400">
                <a:solidFill>
                  <a:srgbClr val="FFFFFF"/>
                </a:solidFill>
              </a:rPr>
              <a:t>γι</a:t>
            </a:r>
            <a:r>
              <a:rPr lang="en-US" sz="3400" dirty="0">
                <a:solidFill>
                  <a:srgbClr val="FFFFFF"/>
                </a:solidFill>
              </a:rPr>
              <a:t>α DPM++ 2M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5D4F3C-B590-7D53-8D84-C241D1180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guidance scale οδηγεί σε  μείωση της σημασιολογικής σταθερότητας</a:t>
            </a:r>
            <a:r>
              <a:rPr lang="en-US" sz="2000" dirty="0"/>
              <a:t>.</a:t>
            </a:r>
          </a:p>
          <a:p>
            <a:r>
              <a:rPr lang="el-GR" sz="2000" dirty="0"/>
              <a:t>Η μείωση είναι πιο έντονη σε υψηλές τιμές CFG</a:t>
            </a:r>
            <a:r>
              <a:rPr lang="en-US" sz="2000" dirty="0"/>
              <a:t>.</a:t>
            </a:r>
          </a:p>
          <a:p>
            <a:r>
              <a:rPr lang="el-GR" sz="2000" dirty="0"/>
              <a:t>Παρά τη μείωση, η σημασιολογική συνοχή παραμένει σε αποδεκτά επίπεδα</a:t>
            </a:r>
            <a:r>
              <a:rPr lang="en-US" sz="2000" dirty="0"/>
              <a:t>.</a:t>
            </a:r>
          </a:p>
        </p:txBody>
      </p:sp>
      <p:pic>
        <p:nvPicPr>
          <p:cNvPr id="5" name="Content Placeholder 4" descr="A graph of a person with a blue line&#10;&#10;AI-generated content may be incorrect.">
            <a:extLst>
              <a:ext uri="{FF2B5EF4-FFF2-40B4-BE49-F238E27FC236}">
                <a16:creationId xmlns:a16="http://schemas.microsoft.com/office/drawing/2014/main" id="{C1D0E0C7-6557-050F-08FB-8E21CF18B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02" y="1396722"/>
            <a:ext cx="3848036" cy="38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9E12C-DE07-4454-2541-8EAE4D9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ΣΥΓΚΡΙΣΗ </a:t>
            </a:r>
            <a:r>
              <a:rPr lang="en-US" sz="4000" dirty="0">
                <a:solidFill>
                  <a:srgbClr val="FFFFFF"/>
                </a:solidFill>
              </a:rPr>
              <a:t>SAMPLERS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B4C1-A63C-1677-A334-8CAC18B4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07253"/>
            <a:ext cx="9724031" cy="4494302"/>
          </a:xfrm>
        </p:spPr>
        <p:txBody>
          <a:bodyPr anchor="ctr">
            <a:normAutofit/>
          </a:bodyPr>
          <a:lstStyle/>
          <a:p>
            <a:r>
              <a:rPr lang="el-GR" sz="1800" b="1" dirty="0"/>
              <a:t>DDIM:</a:t>
            </a:r>
            <a:r>
              <a:rPr lang="el-GR" sz="1800" dirty="0"/>
              <a:t> σταθερή οπτική συμπεριφορά, αλλά περιορισμένη βελτίωση στη σημασιολογική ευθυγράμμιση</a:t>
            </a:r>
            <a:r>
              <a:rPr lang="en-US" sz="1800" dirty="0"/>
              <a:t>.</a:t>
            </a:r>
          </a:p>
          <a:p>
            <a:r>
              <a:rPr lang="el-GR" sz="1800" b="1" dirty="0"/>
              <a:t>Euler A:</a:t>
            </a:r>
            <a:r>
              <a:rPr lang="el-GR" sz="1800" dirty="0"/>
              <a:t> έντονη ευαισθησία στο guidance scale, με φαινόμενα over-guidance στην οπτική ποιότητα</a:t>
            </a:r>
            <a:r>
              <a:rPr lang="en-US" sz="1800" dirty="0"/>
              <a:t>.</a:t>
            </a:r>
          </a:p>
          <a:p>
            <a:r>
              <a:rPr lang="el-GR" sz="1800" b="1" dirty="0"/>
              <a:t>DPM++ 2M Karras:</a:t>
            </a:r>
            <a:r>
              <a:rPr lang="el-GR" sz="1800" dirty="0"/>
              <a:t> καλύτερη ισορροπία μεταξύ σημασιολογικής ευθυγράμμισης, οπτικής σταθερότητας και σημασιολογικής συνοχής</a:t>
            </a:r>
            <a:r>
              <a:rPr lang="en-US" sz="1800" dirty="0"/>
              <a:t>.</a:t>
            </a:r>
            <a:r>
              <a:rPr lang="el-GR" sz="1800" dirty="0"/>
              <a:t> Διατηρεί καλύτερη ποιότητα ακόμη και σε χαμηλό αριθμό inference steps σε σχέση με τους άλλους samplers</a:t>
            </a:r>
            <a:r>
              <a:rPr lang="en-US" sz="1800" dirty="0"/>
              <a:t> </a:t>
            </a:r>
            <a:r>
              <a:rPr lang="el-GR" sz="1800" dirty="0"/>
              <a:t>ειδικά για συνδυασμούς 20–30 inference steps και CFG 7.5–12.0, όπου επιτυγχάνεται η βέλτιστη συνολική ποιότητα παραγόμενων εικόνων.</a:t>
            </a:r>
          </a:p>
          <a:p>
            <a:r>
              <a:rPr lang="el-GR" sz="1800" dirty="0"/>
              <a:t>Η απόδοση κάθε sampler εξαρτάται από τον συνδυασμό inference steps και CFG</a:t>
            </a:r>
            <a:r>
              <a:rPr lang="en-US" sz="1800" dirty="0"/>
              <a:t>.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33405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D1A681-C501-6515-AC9F-BE3DCC5A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ΣΥΓΚΡΙΣΗ ΠΑΡΑΓΟΜΕΝΩΝ ΕΙΚΟΝΩΝ</a:t>
            </a:r>
            <a:endParaRPr lang="LID4096" sz="4000" dirty="0">
              <a:solidFill>
                <a:srgbClr val="FFFFFF"/>
              </a:solidFill>
            </a:endParaRPr>
          </a:p>
        </p:txBody>
      </p:sp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062C224-C26B-AF1B-32A2-7D55679B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62" y="2200457"/>
            <a:ext cx="2606234" cy="2312549"/>
          </a:xfrm>
          <a:prstGeom prst="rect">
            <a:avLst/>
          </a:prstGeom>
        </p:spPr>
      </p:pic>
      <p:pic>
        <p:nvPicPr>
          <p:cNvPr id="5" name="Picture 4" descr="A boat on the water&#10;&#10;AI-generated content may be incorrect.">
            <a:extLst>
              <a:ext uri="{FF2B5EF4-FFF2-40B4-BE49-F238E27FC236}">
                <a16:creationId xmlns:a16="http://schemas.microsoft.com/office/drawing/2014/main" id="{19B841CF-1FF2-A2B3-4F2F-183560E7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0457"/>
            <a:ext cx="2606234" cy="2312549"/>
          </a:xfrm>
          <a:prstGeom prst="rect">
            <a:avLst/>
          </a:prstGeom>
        </p:spPr>
      </p:pic>
      <p:pic>
        <p:nvPicPr>
          <p:cNvPr id="7" name="Picture 6" descr="A boat on the water&#10;&#10;AI-generated content may be incorrect.">
            <a:extLst>
              <a:ext uri="{FF2B5EF4-FFF2-40B4-BE49-F238E27FC236}">
                <a16:creationId xmlns:a16="http://schemas.microsoft.com/office/drawing/2014/main" id="{4349E683-1A01-38B1-434A-3E8212C6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68" y="2200457"/>
            <a:ext cx="2606234" cy="2312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F26F-A0EB-A04D-B30A-3D4034E5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539010"/>
            <a:ext cx="9448800" cy="1442631"/>
          </a:xfrm>
        </p:spPr>
        <p:txBody>
          <a:bodyPr>
            <a:normAutofit/>
          </a:bodyPr>
          <a:lstStyle/>
          <a:p>
            <a:r>
              <a:rPr lang="en-US" sz="2000" dirty="0"/>
              <a:t>Prompt: “A boat sailing on a lake with mountains in the background.”</a:t>
            </a:r>
          </a:p>
          <a:p>
            <a:endParaRPr lang="LID4096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447D7-1E30-25EA-A9E0-0BCEE840AC10}"/>
              </a:ext>
            </a:extLst>
          </p:cNvPr>
          <p:cNvSpPr txBox="1"/>
          <p:nvPr/>
        </p:nvSpPr>
        <p:spPr>
          <a:xfrm>
            <a:off x="1155633" y="4636647"/>
            <a:ext cx="273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DDIM,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A6893-DADE-B039-B493-398D83ED1604}"/>
              </a:ext>
            </a:extLst>
          </p:cNvPr>
          <p:cNvSpPr txBox="1"/>
          <p:nvPr/>
        </p:nvSpPr>
        <p:spPr>
          <a:xfrm>
            <a:off x="4556268" y="4636647"/>
            <a:ext cx="28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Euler A,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6E256-91C7-8215-A975-927B7AFBF622}"/>
              </a:ext>
            </a:extLst>
          </p:cNvPr>
          <p:cNvSpPr txBox="1"/>
          <p:nvPr/>
        </p:nvSpPr>
        <p:spPr>
          <a:xfrm>
            <a:off x="7986062" y="4636647"/>
            <a:ext cx="27333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DPM++ 2M Karras,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419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B9E00-1C9D-2B5F-5CB2-22D4FC68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ΣΥΓΚΡΙΣΗ ΠΑΡΑΓΟΜΕΝΩΝ ΕΙΚΟΝΩΝ</a:t>
            </a:r>
          </a:p>
        </p:txBody>
      </p:sp>
      <p:pic>
        <p:nvPicPr>
          <p:cNvPr id="11" name="Picture 10" descr="A sailboat on a lake&#10;&#10;AI-generated content may be incorrect.">
            <a:extLst>
              <a:ext uri="{FF2B5EF4-FFF2-40B4-BE49-F238E27FC236}">
                <a16:creationId xmlns:a16="http://schemas.microsoft.com/office/drawing/2014/main" id="{A2DDFF1F-73B6-7865-D5EB-B4492E514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96" y="2602049"/>
            <a:ext cx="2784950" cy="2380521"/>
          </a:xfrm>
          <a:prstGeom prst="rect">
            <a:avLst/>
          </a:prstGeom>
        </p:spPr>
      </p:pic>
      <p:pic>
        <p:nvPicPr>
          <p:cNvPr id="5" name="Content Placeholder 4" descr="A sailboat on the water&#10;&#10;AI-generated content may be incorrect.">
            <a:extLst>
              <a:ext uri="{FF2B5EF4-FFF2-40B4-BE49-F238E27FC236}">
                <a16:creationId xmlns:a16="http://schemas.microsoft.com/office/drawing/2014/main" id="{3C9D53F3-8FFF-4595-7CA8-99C3BAFDE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5" y="2593412"/>
            <a:ext cx="2859969" cy="2380521"/>
          </a:xfrm>
          <a:prstGeom prst="rect">
            <a:avLst/>
          </a:prstGeom>
        </p:spPr>
      </p:pic>
      <p:pic>
        <p:nvPicPr>
          <p:cNvPr id="7" name="Picture 6" descr="A boat on 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3682F400-4DCC-0AF7-EE85-05E500B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62" y="2593409"/>
            <a:ext cx="3002161" cy="2380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15167-7A1D-42AA-564F-C453268B2E46}"/>
              </a:ext>
            </a:extLst>
          </p:cNvPr>
          <p:cNvSpPr txBox="1"/>
          <p:nvPr/>
        </p:nvSpPr>
        <p:spPr>
          <a:xfrm>
            <a:off x="965464" y="5912343"/>
            <a:ext cx="811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Prompt: “A boat sailing on a lake with mountains in the background.”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BBA38-4ACF-52C7-698A-E0076B8EFC16}"/>
              </a:ext>
            </a:extLst>
          </p:cNvPr>
          <p:cNvSpPr txBox="1"/>
          <p:nvPr/>
        </p:nvSpPr>
        <p:spPr>
          <a:xfrm>
            <a:off x="882267" y="5089314"/>
            <a:ext cx="352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DDIM,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C4EFE-2772-C6B3-D71A-7231BBDB7E58}"/>
              </a:ext>
            </a:extLst>
          </p:cNvPr>
          <p:cNvSpPr txBox="1"/>
          <p:nvPr/>
        </p:nvSpPr>
        <p:spPr>
          <a:xfrm>
            <a:off x="4285043" y="5060080"/>
            <a:ext cx="372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</a:t>
            </a:r>
            <a:r>
              <a:rPr lang="el-GR" sz="1400" dirty="0"/>
              <a:t>Ε</a:t>
            </a:r>
            <a:r>
              <a:rPr lang="en-US" sz="1400" dirty="0" err="1"/>
              <a:t>uler</a:t>
            </a:r>
            <a:r>
              <a:rPr lang="en-US" sz="1400" dirty="0"/>
              <a:t> A,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41C55-D430-6E34-E0E2-DAB65B59C1B0}"/>
              </a:ext>
            </a:extLst>
          </p:cNvPr>
          <p:cNvSpPr txBox="1"/>
          <p:nvPr/>
        </p:nvSpPr>
        <p:spPr>
          <a:xfrm>
            <a:off x="8128856" y="5028241"/>
            <a:ext cx="372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DPM++ 2M Karras,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260252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9FB89-0642-3DEA-29CE-3FE3B3F8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ΣΥΜΠΕΡΑΣΜΑ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F847-3B10-E1FF-9F1A-57678316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l-GR" sz="1800" dirty="0"/>
              <a:t>Οι υπερπαράμετροι </a:t>
            </a:r>
            <a:r>
              <a:rPr lang="en-US" sz="1800" dirty="0"/>
              <a:t>inference steps </a:t>
            </a:r>
            <a:r>
              <a:rPr lang="el-GR" sz="1800" dirty="0"/>
              <a:t>και </a:t>
            </a:r>
            <a:r>
              <a:rPr lang="en-US" sz="1800" dirty="0"/>
              <a:t>guidance scale (CFG) </a:t>
            </a:r>
            <a:r>
              <a:rPr lang="el-GR" sz="1800" dirty="0"/>
              <a:t>επηρεάζουν καθοριστικά τη συμπεριφορά των </a:t>
            </a:r>
            <a:r>
              <a:rPr lang="en-US" sz="1800" dirty="0"/>
              <a:t>diffusion samplers.</a:t>
            </a:r>
            <a:endParaRPr lang="el-GR" sz="1800" dirty="0"/>
          </a:p>
          <a:p>
            <a:r>
              <a:rPr lang="el-GR" sz="1800" dirty="0"/>
              <a:t>Τα inference steps βελτιώνουν κυρίως τη σταθερότητα της διαδικασίας δειγματοληψίας, με μειωμένη αποτελεσματικότητα σε υψηλές τιμές</a:t>
            </a:r>
            <a:r>
              <a:rPr lang="en-US" sz="1800" dirty="0"/>
              <a:t>. </a:t>
            </a:r>
            <a:r>
              <a:rPr lang="el-GR" sz="1800" dirty="0"/>
              <a:t>Το guidance scale ενισχύει τη σημασιολογική ευθυγράμμιση, αλλά σε υψηλές τιμές μπορεί να προκαλέσει φαινόμενα over-guidance, επηρεάζοντας την οπτική και σημασιολογική σταθερότητα.</a:t>
            </a:r>
          </a:p>
          <a:p>
            <a:r>
              <a:rPr lang="el-GR" sz="1800" dirty="0"/>
              <a:t>Ο DDIM παρουσιάζει σταθερή αλλά περιορισμένη σημασιολογική απόδοση, ο Euler A εμφανίζει αυξημένη ευαισθησία στο CFG, ενώ ο DPM++ 2M Karras επιτυγχάνει την καλύτερη συνολική ισορροπία μεταξύ ποιότητας και σταθερότητας.</a:t>
            </a:r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1787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7F9F6-D6EF-BF69-3558-31FCEC30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8278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ΤΕΛΟΣ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800" dirty="0">
                <a:solidFill>
                  <a:srgbClr val="FFFFFF"/>
                </a:solidFill>
              </a:rPr>
              <a:t>ΣΑΣ ΕΥΧΑΡΙΣΤΩ ΓΙΑ ΤΗΝ ΠΡΟΣΟΧΗ ΣΑΣ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D22CA-6C39-E832-4CF4-A9798EE9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Στόχοι εργασίας</a:t>
            </a:r>
            <a:endParaRPr lang="en-CY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D88E-8E3F-ACD8-58A3-A9F627F6D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l-GR" sz="2000" dirty="0"/>
              <a:t>Συστηματική μελέτη της επίδρασης των</a:t>
            </a:r>
          </a:p>
          <a:p>
            <a:pPr lvl="1"/>
            <a:r>
              <a:rPr lang="en-US" sz="2000" dirty="0"/>
              <a:t>Inference steps</a:t>
            </a:r>
          </a:p>
          <a:p>
            <a:pPr lvl="1"/>
            <a:r>
              <a:rPr lang="en-US" sz="2000" dirty="0"/>
              <a:t>Classifier-free guidance</a:t>
            </a:r>
          </a:p>
          <a:p>
            <a:pPr lvl="1"/>
            <a:r>
              <a:rPr lang="en-US" sz="2000" dirty="0"/>
              <a:t>Sampler</a:t>
            </a:r>
          </a:p>
          <a:p>
            <a:r>
              <a:rPr lang="el-GR" sz="2000" dirty="0"/>
              <a:t>Πειραματική αξιολόγηση στο μοντέλο </a:t>
            </a:r>
            <a:r>
              <a:rPr lang="en-GB" sz="2000" dirty="0"/>
              <a:t>Stable Diffusion XL(SDXL)</a:t>
            </a:r>
          </a:p>
          <a:p>
            <a:r>
              <a:rPr lang="el-GR" sz="2000" dirty="0"/>
              <a:t>Ποσοτική και ποιοτική αξιλόγηση των αποτελεσμάτων</a:t>
            </a:r>
          </a:p>
        </p:txBody>
      </p:sp>
    </p:spTree>
    <p:extLst>
      <p:ext uri="{BB962C8B-B14F-4D97-AF65-F5344CB8AC3E}">
        <p14:creationId xmlns:p14="http://schemas.microsoft.com/office/powerpoint/2010/main" val="23067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9B5E5-93D4-B9AB-51E4-7A80EF4C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250571"/>
          </a:xfrm>
        </p:spPr>
        <p:txBody>
          <a:bodyPr anchor="b"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Υπόβαθρο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A4EDC1-6D45-1CB3-1505-4A969B1F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Diffusion models</a:t>
            </a:r>
            <a:r>
              <a:rPr lang="en-US" sz="2000" dirty="0"/>
              <a:t>: </a:t>
            </a:r>
            <a:r>
              <a:rPr lang="el-GR" sz="2000" dirty="0"/>
              <a:t> σταδιακή αποθορυβοποίηση απο θόρυβο σε εικόνα</a:t>
            </a:r>
            <a:r>
              <a:rPr lang="en-US" sz="2000" dirty="0"/>
              <a:t>.</a:t>
            </a:r>
          </a:p>
          <a:p>
            <a:r>
              <a:rPr lang="en-US" sz="2000" b="1" dirty="0"/>
              <a:t>Sampler</a:t>
            </a:r>
            <a:r>
              <a:rPr lang="en-US" sz="2000" dirty="0"/>
              <a:t>:</a:t>
            </a:r>
            <a:r>
              <a:rPr lang="el-GR" sz="2000" dirty="0"/>
              <a:t> καθορίζει τον τρόπο δειγαμτοληψίας.</a:t>
            </a:r>
            <a:endParaRPr lang="en-US" sz="2000" dirty="0"/>
          </a:p>
          <a:p>
            <a:pPr lvl="0"/>
            <a:r>
              <a:rPr lang="en-US" sz="2000" b="1" dirty="0"/>
              <a:t>CFG:</a:t>
            </a:r>
            <a:r>
              <a:rPr lang="el-GR" sz="2000" b="1" dirty="0"/>
              <a:t> </a:t>
            </a:r>
            <a:r>
              <a:rPr lang="el-GR" sz="2000" dirty="0"/>
              <a:t>Έλεγχος της έντασης καθοδήγησης από το κείμενο</a:t>
            </a:r>
            <a:r>
              <a:rPr lang="en-US" sz="2000" dirty="0"/>
              <a:t>.</a:t>
            </a:r>
          </a:p>
          <a:p>
            <a:r>
              <a:rPr lang="en-US" sz="2000" b="1" dirty="0"/>
              <a:t>Inference steps:</a:t>
            </a:r>
            <a:r>
              <a:rPr lang="el-GR" sz="2000" dirty="0"/>
              <a:t>Αριθμός επαναλήψεων αποθυροβοποιήσης</a:t>
            </a:r>
            <a:r>
              <a:rPr lang="en-US" sz="2000" dirty="0"/>
              <a:t>.</a:t>
            </a:r>
          </a:p>
          <a:p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138538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DD940-715F-7270-83AE-F8E70FB5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Experimental setup</a:t>
            </a:r>
            <a:endParaRPr lang="en-CY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7C88-CA5C-C85F-1C67-A647C23F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l-GR" sz="2000" b="1" dirty="0"/>
              <a:t>Μοντέλο</a:t>
            </a:r>
            <a:r>
              <a:rPr lang="en-US" sz="2000" dirty="0"/>
              <a:t>: Stable diffusion XL (SDXL)</a:t>
            </a:r>
          </a:p>
          <a:p>
            <a:r>
              <a:rPr lang="en-US" sz="2000" b="1" dirty="0"/>
              <a:t>50 prompts.</a:t>
            </a:r>
          </a:p>
          <a:p>
            <a:r>
              <a:rPr lang="en-US" sz="2000" b="1" dirty="0"/>
              <a:t>Inference steps: </a:t>
            </a:r>
            <a:r>
              <a:rPr lang="en-US" sz="2000" dirty="0"/>
              <a:t>10, 20, 30.</a:t>
            </a:r>
          </a:p>
          <a:p>
            <a:r>
              <a:rPr lang="en-US" sz="2000" b="1" dirty="0"/>
              <a:t>CFG: </a:t>
            </a:r>
            <a:r>
              <a:rPr lang="en-US" sz="2000" dirty="0"/>
              <a:t>5.0, 7.5, 12.0.</a:t>
            </a:r>
          </a:p>
          <a:p>
            <a:r>
              <a:rPr lang="en-US" sz="2000" b="1" dirty="0"/>
              <a:t>Samplers</a:t>
            </a:r>
          </a:p>
          <a:p>
            <a:pPr lvl="1"/>
            <a:r>
              <a:rPr lang="en-US" sz="2000" dirty="0"/>
              <a:t>DDIM</a:t>
            </a:r>
          </a:p>
          <a:p>
            <a:pPr lvl="1"/>
            <a:r>
              <a:rPr lang="en-US" sz="2000"/>
              <a:t>Euler_a</a:t>
            </a:r>
            <a:endParaRPr lang="en-US" sz="2000" dirty="0"/>
          </a:p>
          <a:p>
            <a:pPr lvl="1"/>
            <a:r>
              <a:rPr lang="en-US" sz="2000" dirty="0"/>
              <a:t>DPM++ 2m Karras</a:t>
            </a:r>
          </a:p>
          <a:p>
            <a:r>
              <a:rPr lang="el-GR" sz="2000" b="1" dirty="0"/>
              <a:t>Σταθερό </a:t>
            </a:r>
            <a:r>
              <a:rPr lang="en-GB" sz="2000" b="1" dirty="0"/>
              <a:t>seed </a:t>
            </a:r>
            <a:r>
              <a:rPr lang="en-US" sz="2000" dirty="0"/>
              <a:t>: 42</a:t>
            </a:r>
            <a:endParaRPr lang="en-CY" sz="2000" dirty="0"/>
          </a:p>
        </p:txBody>
      </p:sp>
    </p:spTree>
    <p:extLst>
      <p:ext uri="{BB962C8B-B14F-4D97-AF65-F5344CB8AC3E}">
        <p14:creationId xmlns:p14="http://schemas.microsoft.com/office/powerpoint/2010/main" val="29325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41F22-0F5D-8482-EF6E-7B84DA11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l-GR" sz="4000">
                <a:solidFill>
                  <a:srgbClr val="FFFFFF"/>
                </a:solidFill>
              </a:rPr>
              <a:t>ΜΕΤΡΙΚΕΣ ΑΞΙΟΛΟΓΗΣΗΣ</a:t>
            </a:r>
            <a:endParaRPr lang="en-CY" sz="400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3F1F17-2616-892E-6856-0F9026CB0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1" dirty="0" err="1"/>
              <a:t>CLIPScore</a:t>
            </a:r>
            <a:r>
              <a:rPr lang="en-US" sz="2000" b="1" dirty="0"/>
              <a:t>: </a:t>
            </a:r>
            <a:r>
              <a:rPr lang="el-GR" sz="2000" dirty="0"/>
              <a:t>σημασιολογική ευθυγράμμιση εικόνας-κειμένου</a:t>
            </a:r>
            <a:r>
              <a:rPr lang="en-US" sz="2000" dirty="0"/>
              <a:t>.</a:t>
            </a:r>
          </a:p>
          <a:p>
            <a:r>
              <a:rPr lang="en-US" sz="2000" b="1" dirty="0"/>
              <a:t>LPIPS:</a:t>
            </a:r>
            <a:r>
              <a:rPr lang="el-GR" sz="2000" b="1" dirty="0"/>
              <a:t> </a:t>
            </a:r>
            <a:r>
              <a:rPr lang="el-GR" sz="2000" dirty="0"/>
              <a:t>οπτική διαφοροποιήση / οπτική σταθερότητα</a:t>
            </a:r>
            <a:r>
              <a:rPr lang="en-US" sz="2000" dirty="0"/>
              <a:t>.</a:t>
            </a:r>
          </a:p>
          <a:p>
            <a:r>
              <a:rPr lang="en-US" sz="2000" b="1" dirty="0"/>
              <a:t>CLIP image similarity:</a:t>
            </a:r>
            <a:r>
              <a:rPr lang="el-GR" sz="2000" b="1" dirty="0"/>
              <a:t> </a:t>
            </a:r>
            <a:r>
              <a:rPr lang="el-GR" sz="2000" dirty="0"/>
              <a:t>σημασιολογική σταθερότητα μεταξύ εικόνων</a:t>
            </a:r>
            <a:r>
              <a:rPr lang="en-US" sz="2000" dirty="0"/>
              <a:t>.</a:t>
            </a:r>
            <a:endParaRPr lang="en-CY" sz="2000" dirty="0"/>
          </a:p>
        </p:txBody>
      </p:sp>
    </p:spTree>
    <p:extLst>
      <p:ext uri="{BB962C8B-B14F-4D97-AF65-F5344CB8AC3E}">
        <p14:creationId xmlns:p14="http://schemas.microsoft.com/office/powerpoint/2010/main" val="136663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CFCC-7485-CBF1-D2EC-13CB860B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DDIM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820911-7873-FCBC-073C-AB6A0B8E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450" y="669363"/>
            <a:ext cx="4009397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</a:t>
            </a:r>
            <a:r>
              <a:rPr lang="en-US" sz="1800" dirty="0"/>
              <a:t>Inference steps</a:t>
            </a:r>
            <a:r>
              <a:rPr lang="el-GR" sz="1800" dirty="0"/>
              <a:t> δεν οδηγεί σε βελτίωση του </a:t>
            </a:r>
            <a:r>
              <a:rPr lang="en-US" sz="1800" dirty="0" err="1"/>
              <a:t>CLIPScore</a:t>
            </a:r>
            <a:r>
              <a:rPr lang="en-US" sz="1800" dirty="0"/>
              <a:t> </a:t>
            </a:r>
            <a:r>
              <a:rPr lang="el-GR" sz="1800" dirty="0"/>
              <a:t>για τον</a:t>
            </a:r>
            <a:r>
              <a:rPr lang="en-US" sz="1800" dirty="0"/>
              <a:t> DDIM</a:t>
            </a:r>
            <a:endParaRPr lang="el-GR" sz="1800" dirty="0"/>
          </a:p>
          <a:p>
            <a:r>
              <a:rPr lang="el-GR" sz="1800" dirty="0"/>
              <a:t>Παρατηρείται ήπια μείωση της σημασιολογικής εθυγράμμισης καθώς αυξάνονται τα </a:t>
            </a:r>
            <a:r>
              <a:rPr lang="en-US" sz="1800" dirty="0"/>
              <a:t>steps.</a:t>
            </a:r>
            <a:endParaRPr lang="el-GR" sz="1800" dirty="0"/>
          </a:p>
          <a:p>
            <a:endParaRPr lang="el-GR" sz="1800" dirty="0"/>
          </a:p>
          <a:p>
            <a:endParaRPr lang="el-GR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  <a:endParaRPr lang="el-GR" sz="1800" b="1" dirty="0"/>
          </a:p>
          <a:p>
            <a:r>
              <a:rPr lang="el-GR" sz="1800" dirty="0"/>
              <a:t>Το </a:t>
            </a:r>
            <a:r>
              <a:rPr lang="en-US" sz="1800" dirty="0"/>
              <a:t>guidance scale </a:t>
            </a:r>
            <a:r>
              <a:rPr lang="el-GR" sz="1800" dirty="0"/>
              <a:t>επηρεάζει θετικά το</a:t>
            </a:r>
            <a:r>
              <a:rPr lang="en-US" sz="1800" dirty="0"/>
              <a:t> </a:t>
            </a:r>
            <a:r>
              <a:rPr lang="en-US" sz="1800" dirty="0" err="1"/>
              <a:t>CLIPScore</a:t>
            </a:r>
            <a:r>
              <a:rPr lang="el-GR" sz="1800" dirty="0"/>
              <a:t>, αλλά το όφελος μειώνεται σε υψηλά</a:t>
            </a:r>
            <a:r>
              <a:rPr lang="en-US" sz="1800" dirty="0"/>
              <a:t> inference steps</a:t>
            </a:r>
            <a:r>
              <a:rPr lang="el-GR" sz="1800" dirty="0"/>
              <a:t>.</a:t>
            </a:r>
          </a:p>
          <a:p>
            <a:r>
              <a:rPr lang="el-GR" sz="1800" dirty="0"/>
              <a:t>Ο </a:t>
            </a:r>
            <a:r>
              <a:rPr lang="en-US" sz="1800" dirty="0"/>
              <a:t>DDIM </a:t>
            </a:r>
            <a:r>
              <a:rPr lang="el-GR" sz="1800" dirty="0"/>
              <a:t>εμφανίζει περιορισμένη αξιοποιήση μεγάλου αριθμού </a:t>
            </a:r>
            <a:r>
              <a:rPr lang="en-US" sz="1800" dirty="0"/>
              <a:t>inference steps</a:t>
            </a:r>
            <a:r>
              <a:rPr lang="el-GR" sz="1800" dirty="0"/>
              <a:t>.</a:t>
            </a:r>
          </a:p>
          <a:p>
            <a:endParaRPr lang="en-US" sz="2000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F5E4B3E-AF01-DCAC-4050-D2FD37642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8" y="669363"/>
            <a:ext cx="3007359" cy="2686786"/>
          </a:xfrm>
          <a:prstGeom prst="rect">
            <a:avLst/>
          </a:prstGeom>
        </p:spPr>
      </p:pic>
      <p:pic>
        <p:nvPicPr>
          <p:cNvPr id="7" name="Picture 6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6A00CD0F-57F8-4B60-50A7-F629610F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8" y="3501852"/>
            <a:ext cx="3007359" cy="2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C369E-41B0-532A-A0EA-F129011C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457201"/>
            <a:ext cx="3169844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EULER A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78AC05-67A6-E902-E19B-D4D111D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730113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600" dirty="0"/>
              <a:t>Τα </a:t>
            </a:r>
            <a:r>
              <a:rPr lang="en-US" sz="1600" dirty="0"/>
              <a:t>inference steps </a:t>
            </a:r>
            <a:r>
              <a:rPr lang="el-GR" sz="1600" dirty="0"/>
              <a:t>δεν αντισταθμίζουν</a:t>
            </a:r>
            <a:r>
              <a:rPr lang="en-US" sz="1600" dirty="0"/>
              <a:t> </a:t>
            </a:r>
            <a:r>
              <a:rPr lang="el-GR" sz="1600" dirty="0"/>
              <a:t>πλήρως την αρνητική επίδραση του υψηλού </a:t>
            </a:r>
            <a:r>
              <a:rPr lang="en-US" sz="1600" dirty="0" err="1"/>
              <a:t>cfg</a:t>
            </a:r>
            <a:r>
              <a:rPr lang="el-GR" sz="1600" dirty="0"/>
              <a:t>.</a:t>
            </a:r>
          </a:p>
          <a:p>
            <a:r>
              <a:rPr lang="el-GR" sz="1600" dirty="0"/>
              <a:t>Παρατηρούνται φαινόμενα </a:t>
            </a:r>
            <a:r>
              <a:rPr lang="en-US" sz="1600" dirty="0"/>
              <a:t>over-guidance </a:t>
            </a:r>
            <a:r>
              <a:rPr lang="el-GR" sz="1600" dirty="0"/>
              <a:t>που επηρεάζουν αρνητικά την σημασιολογική ευθυγράμμιση.</a:t>
            </a:r>
            <a:endParaRPr lang="en-US" sz="1600" dirty="0"/>
          </a:p>
          <a:p>
            <a:endParaRPr lang="el-GR" sz="16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600" dirty="0"/>
              <a:t>Ο </a:t>
            </a:r>
            <a:r>
              <a:rPr lang="en-US" sz="1600" dirty="0"/>
              <a:t>Euler A </a:t>
            </a:r>
            <a:r>
              <a:rPr lang="el-GR" sz="1600" dirty="0"/>
              <a:t>εμφανίζει έντονη ευαισθησία στο </a:t>
            </a:r>
            <a:r>
              <a:rPr lang="en-US" sz="1600" dirty="0"/>
              <a:t>guidance scale(CFG)</a:t>
            </a:r>
          </a:p>
          <a:p>
            <a:r>
              <a:rPr lang="el-GR" sz="1600" dirty="0"/>
              <a:t>Η αύξηση του </a:t>
            </a:r>
            <a:r>
              <a:rPr lang="en-US" sz="1600" dirty="0"/>
              <a:t>CFG </a:t>
            </a:r>
            <a:r>
              <a:rPr lang="el-GR" sz="1600" dirty="0"/>
              <a:t>οδηγεί σε μείωση του</a:t>
            </a:r>
            <a:r>
              <a:rPr lang="en-US" sz="1600" dirty="0"/>
              <a:t> </a:t>
            </a:r>
            <a:r>
              <a:rPr lang="en-US" sz="1600" dirty="0" err="1"/>
              <a:t>CLIPScore</a:t>
            </a:r>
            <a:r>
              <a:rPr lang="el-GR" sz="1600" dirty="0"/>
              <a:t>, ιδιαίτερα σε χαμηλό αριθμό</a:t>
            </a:r>
            <a:r>
              <a:rPr lang="en-US" sz="1600" dirty="0"/>
              <a:t> inference steps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9F526A-6B62-16F6-F3C7-DA09ACF8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68" y="892095"/>
            <a:ext cx="2823586" cy="2167102"/>
          </a:xfrm>
          <a:prstGeom prst="rect">
            <a:avLst/>
          </a:prstGeom>
        </p:spPr>
      </p:pic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3D039B57-6634-BBA4-D72C-5D92BB4D0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51" y="3728560"/>
            <a:ext cx="2993019" cy="24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B0D39-1719-B3D0-1B9A-7107BA21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DPM++ 2M Karras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97B0BEE-61C8-D221-225D-EDC29B5E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511389"/>
            <a:ext cx="3290579" cy="569218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Ο DPM++ 2M Karras επωφελείται από την αύξηση των inference steps όταν το CFG είναι επαρκές</a:t>
            </a:r>
            <a:r>
              <a:rPr lang="en-US" sz="1800" dirty="0"/>
              <a:t>.</a:t>
            </a:r>
          </a:p>
          <a:p>
            <a:r>
              <a:rPr lang="el-GR" sz="1800" dirty="0"/>
              <a:t>Για μεσαίες και υψηλές τιμές CFG, το CLIPScore αυξάνεται καθώς αυξάνονται τα steps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Σε χαμηλό αριθμό inference steps, υψηλό CFG μπορεί να οδηγήσει σε ήπιο over-guidance</a:t>
            </a:r>
            <a:r>
              <a:rPr lang="en-US" sz="1800" dirty="0"/>
              <a:t>.</a:t>
            </a:r>
          </a:p>
          <a:p>
            <a:r>
              <a:rPr lang="el-GR" sz="1800" dirty="0"/>
              <a:t>Ο sampler παρουσιάζει την πιο ισορροπημένη συμπεριφορά ως προς τη σημασιολογική ευθυγράμμιση</a:t>
            </a:r>
            <a:r>
              <a:rPr lang="en-US" sz="1800" dirty="0"/>
              <a:t>.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D8B2FF2-EF7A-8DDE-F656-5468BF2C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989984"/>
            <a:ext cx="2823586" cy="2202397"/>
          </a:xfrm>
          <a:prstGeom prst="rect">
            <a:avLst/>
          </a:prstGeom>
        </p:spPr>
      </p:pic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B94A72B6-CFFA-8688-C18F-E42742854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3686282"/>
            <a:ext cx="2823586" cy="22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DDDA0-FA04-0F0B-DF5B-A2DC8A96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DDIM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032A4AB-7387-417B-7CA3-6CA9C11E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157317"/>
            <a:ext cx="3814243" cy="60462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inference steps οδηγεί σε μείωση της LPIPS</a:t>
            </a:r>
            <a:r>
              <a:rPr lang="en-US" sz="1800" dirty="0"/>
              <a:t>.</a:t>
            </a:r>
          </a:p>
          <a:p>
            <a:r>
              <a:rPr lang="el-GR" sz="1800" dirty="0"/>
              <a:t>Η μεγαλύτερη βελτίωση παρατηρείται κατά τη μετάβαση από 10 σε 20 steps</a:t>
            </a:r>
            <a:r>
              <a:rPr lang="en-US" sz="1800" dirty="0"/>
              <a:t>.</a:t>
            </a:r>
          </a:p>
          <a:p>
            <a:r>
              <a:rPr lang="el-GR" sz="1800" dirty="0"/>
              <a:t>Από τα 20 στα 30 steps η μείωση συνεχίζεται, αλλά με μικρότερη ένταση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guidance scale οδηγεί σε αύξηση της LPIPS</a:t>
            </a:r>
            <a:r>
              <a:rPr lang="en-US" sz="1800" dirty="0"/>
              <a:t>.</a:t>
            </a:r>
          </a:p>
          <a:p>
            <a:r>
              <a:rPr lang="el-GR" sz="1800" dirty="0"/>
              <a:t>Το φαινόμενο είναι εντονότερο σε χαμηλό αριθμό inference steps</a:t>
            </a:r>
            <a:r>
              <a:rPr lang="en-US" sz="1800" dirty="0"/>
              <a:t>.</a:t>
            </a:r>
          </a:p>
          <a:p>
            <a:r>
              <a:rPr lang="el-GR" sz="1800" dirty="0"/>
              <a:t>Σε υψηλότερα steps, η επίδραση του CFG στην οπτική σταθερότητα μετριάζεται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4DB05E11-0DEE-7504-9F18-458B60E6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88" y="3798804"/>
            <a:ext cx="3349533" cy="2404770"/>
          </a:xfrm>
          <a:prstGeom prst="rect">
            <a:avLst/>
          </a:prstGeom>
        </p:spPr>
      </p:pic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7C59C3-F276-1310-F3B3-EA995F99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6" y="669362"/>
            <a:ext cx="3209795" cy="2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969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Διερεύνηση της επίδρασης των υπερπαραμέτρων στη διαδικασία δειγματοληψίας Diffusion Models για παραγωγή εικόνας από κείμενο</vt:lpstr>
      <vt:lpstr>Στόχοι εργασίας</vt:lpstr>
      <vt:lpstr>Υπόβαθρο</vt:lpstr>
      <vt:lpstr>Experimental setup</vt:lpstr>
      <vt:lpstr>ΜΕΤΡΙΚΕΣ ΑΞΙΟΛΟΓΗΣΗΣ</vt:lpstr>
      <vt:lpstr>ΑΠΟΤΕΛΕΣΜΑΤΑ CLIPScore DDIM</vt:lpstr>
      <vt:lpstr>ΑΠΟΤΕΛΕΣΜΑΤΑ CLIPScore EULER A</vt:lpstr>
      <vt:lpstr>ΑΠΟΤΕΛΕΣΜΑΤΑ CLIPScore DPM++ 2M Karras</vt:lpstr>
      <vt:lpstr>ΑΠΟΤΕΛΕΣΜΑΤΑ LPIPS για DDIM</vt:lpstr>
      <vt:lpstr>ΑΠΟΤΕΛΕΣΜΑΤΑ LPIPS για EULER A</vt:lpstr>
      <vt:lpstr>ΑΠΟΤΕΛΕΣΜΑΤΑ LPIPS για DPM++ 2M Karras</vt:lpstr>
      <vt:lpstr>ΑΠΟΤΕΛΕΣΜΑΤΑ CLIP image similarity για DDIM</vt:lpstr>
      <vt:lpstr>ΑΠΟΤΕΛΕΣΜΑΤΑ CLIP image similarity για ΕULER A</vt:lpstr>
      <vt:lpstr>ΑΠΟΤΕΛΕΣΜΑΤΑ CLIP image similarity για DPM++ 2M</vt:lpstr>
      <vt:lpstr>ΣΥΓΚΡΙΣΗ SAMPLERS</vt:lpstr>
      <vt:lpstr>ΣΥΓΚΡΙΣΗ ΠΑΡΑΓΟΜΕΝΩΝ ΕΙΚΟΝΩΝ</vt:lpstr>
      <vt:lpstr>ΣΥΓΚΡΙΣΗ ΠΑΡΑΓΟΜΕΝΩΝ ΕΙΚΟΝΩΝ</vt:lpstr>
      <vt:lpstr>ΣΥΜΠΕΡΑΣΜΑ</vt:lpstr>
      <vt:lpstr>ΤΕΛΟΣ ΣΑΣ ΕΥΧΑΡΙΣΤΩ ΓΙΑ ΤΗΝ ΠΡΟΣΟΧΗ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 ant</dc:creator>
  <cp:lastModifiedBy>Rafaelia C. Antonioy</cp:lastModifiedBy>
  <cp:revision>9</cp:revision>
  <dcterms:created xsi:type="dcterms:W3CDTF">2025-12-17T21:32:59Z</dcterms:created>
  <dcterms:modified xsi:type="dcterms:W3CDTF">2025-12-19T09:41:55Z</dcterms:modified>
</cp:coreProperties>
</file>